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256" r:id="rId2"/>
    <p:sldId id="1448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88" r:id="rId40"/>
    <p:sldId id="589" r:id="rId41"/>
    <p:sldId id="590" r:id="rId42"/>
    <p:sldId id="591" r:id="rId43"/>
    <p:sldId id="592" r:id="rId44"/>
    <p:sldId id="593" r:id="rId45"/>
    <p:sldId id="594" r:id="rId46"/>
    <p:sldId id="595" r:id="rId47"/>
    <p:sldId id="596" r:id="rId48"/>
    <p:sldId id="597" r:id="rId49"/>
    <p:sldId id="598" r:id="rId50"/>
    <p:sldId id="59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0" autoAdjust="0"/>
    <p:restoredTop sz="81280" autoAdjust="0"/>
  </p:normalViewPr>
  <p:slideViewPr>
    <p:cSldViewPr snapToGrid="0" snapToObjects="1">
      <p:cViewPr>
        <p:scale>
          <a:sx n="170" d="100"/>
          <a:sy n="170" d="100"/>
        </p:scale>
        <p:origin x="3576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17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8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0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74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about/small-and-fa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#8 – 09/23/2021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4750" y="3429000"/>
            <a:ext cx="6969699" cy="3180001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2181264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>
            <a:normAutofit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/>
          <a:lstStyle/>
          <a:p>
            <a:r>
              <a:rPr lang="en-US" dirty="0"/>
              <a:t>No central repository</a:t>
            </a:r>
          </a:p>
          <a:p>
            <a:r>
              <a:rPr lang="en-US" dirty="0"/>
              <a:t>Every repository has every commit</a:t>
            </a:r>
          </a:p>
          <a:p>
            <a:r>
              <a:rPr lang="en-US" dirty="0"/>
              <a:t>Examples: </a:t>
            </a:r>
            <a:r>
              <a:rPr lang="en-US" dirty="0" err="1">
                <a:solidFill>
                  <a:schemeClr val="tx2"/>
                </a:solidFill>
              </a:rPr>
              <a:t>Git</a:t>
            </a:r>
            <a:r>
              <a:rPr lang="en-US" dirty="0"/>
              <a:t>, Mercurial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984" y="4843677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752600"/>
            <a:ext cx="7440118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r>
              <a:rPr lang="en-US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r>
              <a:rPr lang="en-US" dirty="0"/>
              <a:t>Using a DVCS called </a:t>
            </a:r>
            <a:r>
              <a:rPr lang="en-US" dirty="0" err="1"/>
              <a:t>BitKeeper</a:t>
            </a:r>
            <a:endParaRPr lang="en-US" dirty="0"/>
          </a:p>
          <a:p>
            <a:r>
              <a:rPr lang="en-US" dirty="0"/>
              <a:t>2005</a:t>
            </a:r>
          </a:p>
          <a:p>
            <a:r>
              <a:rPr lang="en-US" dirty="0"/>
              <a:t>Relationship broke down between two communities (</a:t>
            </a:r>
            <a:r>
              <a:rPr lang="en-US" dirty="0" err="1"/>
              <a:t>BitKeeper</a:t>
            </a:r>
            <a:r>
              <a:rPr lang="en-US" dirty="0"/>
              <a:t> licensing issues)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518679-3413-1940-BB03-8F0B591B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178" y="1139252"/>
            <a:ext cx="4794747" cy="571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50% of professional software developers use Git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28145" y="2983043"/>
            <a:ext cx="5176603" cy="661336"/>
            <a:chOff x="1304144" y="2983043"/>
            <a:chExt cx="5176603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992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needed, IMO much more </a:t>
              </a:r>
              <a:r>
                <a:rPr lang="en-US" sz="1600" dirty="0">
                  <a:sym typeface="Wingdings" pitchFamily="2" charset="2"/>
                </a:rPr>
                <a:t></a:t>
              </a:r>
              <a:r>
                <a:rPr lang="en-US" sz="1600" dirty="0"/>
                <a:t>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851362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426" y="1524318"/>
            <a:ext cx="4151483" cy="41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/>
          <a:lstStyle/>
          <a:p>
            <a:r>
              <a:rPr lang="en-US" dirty="0"/>
              <a:t>Speed benchmarks: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Benchmarks performed by </a:t>
            </a:r>
            <a:r>
              <a:rPr lang="en-US" dirty="0">
                <a:hlinkClick r:id="rId3"/>
              </a:rPr>
              <a:t>http://git-scm.com/about/small-and-fast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167" y="2321025"/>
            <a:ext cx="6220694" cy="2419688"/>
          </a:xfrm>
          <a:prstGeom prst="rect">
            <a:avLst/>
          </a:prstGeom>
        </p:spPr>
      </p:pic>
      <p:pic>
        <p:nvPicPr>
          <p:cNvPr id="4098" name="Picture 2" descr="Faster | Netflix">
            <a:extLst>
              <a:ext uri="{FF2B5EF4-FFF2-40B4-BE49-F238E27FC236}">
                <a16:creationId xmlns:a16="http://schemas.microsoft.com/office/drawing/2014/main" id="{7A5F0C96-37F8-0A46-9332-F72EF4B3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291" y="2242319"/>
            <a:ext cx="11004446" cy="467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de.org - Wikipedia">
            <a:extLst>
              <a:ext uri="{FF2B5EF4-FFF2-40B4-BE49-F238E27FC236}">
                <a16:creationId xmlns:a16="http://schemas.microsoft.com/office/drawing/2014/main" id="{8DA3E6C2-DD7A-314B-BCC8-ABB7AB780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0000">
            <a:off x="5943600" y="5589663"/>
            <a:ext cx="902655" cy="8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420C49-60F1-B541-8106-FB820434803E}"/>
              </a:ext>
            </a:extLst>
          </p:cNvPr>
          <p:cNvGrpSpPr/>
          <p:nvPr/>
        </p:nvGrpSpPr>
        <p:grpSpPr>
          <a:xfrm>
            <a:off x="1998810" y="4608988"/>
            <a:ext cx="7907190" cy="2055719"/>
            <a:chOff x="474810" y="4608987"/>
            <a:chExt cx="7907190" cy="20557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7A3391-7166-1143-A720-236184844DFF}"/>
                </a:ext>
              </a:extLst>
            </p:cNvPr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37" name="Up Arrow 36">
              <a:extLst>
                <a:ext uri="{FF2B5EF4-FFF2-40B4-BE49-F238E27FC236}">
                  <a16:creationId xmlns:a16="http://schemas.microsoft.com/office/drawing/2014/main" id="{C3F8B8C3-CEEC-0E4A-859C-C61F819CBE0D}"/>
                </a:ext>
              </a:extLst>
            </p:cNvPr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91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83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2660" y="5645710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09600" y="1596451"/>
            <a:ext cx="7027889" cy="285562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9224" y="2730482"/>
            <a:ext cx="3567659" cy="78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191D20-EDC3-1F43-AE67-7A4A37BFF205}"/>
              </a:ext>
            </a:extLst>
          </p:cNvPr>
          <p:cNvSpPr txBox="1"/>
          <p:nvPr/>
        </p:nvSpPr>
        <p:spPr>
          <a:xfrm>
            <a:off x="609600" y="1551481"/>
            <a:ext cx="75553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82AF7-5E83-C241-AE12-8BC04C206ECA}"/>
              </a:ext>
            </a:extLst>
          </p:cNvPr>
          <p:cNvSpPr/>
          <p:nvPr/>
        </p:nvSpPr>
        <p:spPr bwMode="auto">
          <a:xfrm>
            <a:off x="4582170" y="4735772"/>
            <a:ext cx="7027889" cy="173662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john@Johns-MBP</a:t>
            </a:r>
            <a:r>
              <a:rPr lang="en-US" dirty="0"/>
              <a:t> ~ % </a:t>
            </a:r>
            <a:r>
              <a:rPr lang="en-US" dirty="0" err="1"/>
              <a:t>mkdir</a:t>
            </a:r>
            <a:r>
              <a:rPr lang="en-US" dirty="0"/>
              <a:t> cmsc320 &amp;&amp; cd cmsc320</a:t>
            </a:r>
          </a:p>
          <a:p>
            <a:r>
              <a:rPr lang="en-US" dirty="0" err="1"/>
              <a:t>john@Johns-MBP</a:t>
            </a:r>
            <a:r>
              <a:rPr lang="en-US" dirty="0"/>
              <a:t> cmsc320 %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Initialized empty Git repository in /Users/john/cmsc320/.git/</a:t>
            </a:r>
          </a:p>
          <a:p>
            <a:r>
              <a:rPr lang="en-US" dirty="0" err="1"/>
              <a:t>john@Johns-MBP</a:t>
            </a:r>
            <a:r>
              <a:rPr lang="en-US" dirty="0"/>
              <a:t> cmsc320 % touch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 err="1"/>
              <a:t>john@Johns-MBP</a:t>
            </a:r>
            <a:r>
              <a:rPr lang="en-US" dirty="0"/>
              <a:t> cmsc320 % git add .</a:t>
            </a:r>
          </a:p>
          <a:p>
            <a:r>
              <a:rPr lang="en-US" dirty="0" err="1"/>
              <a:t>john@Johns-MBP</a:t>
            </a:r>
            <a:r>
              <a:rPr lang="en-US" dirty="0"/>
              <a:t> cmsc320 % git commit -m "First commit!"</a:t>
            </a:r>
          </a:p>
        </p:txBody>
      </p:sp>
      <p:pic>
        <p:nvPicPr>
          <p:cNvPr id="5122" name="Picture 2" descr="The UNIX System, UNIX System">
            <a:extLst>
              <a:ext uri="{FF2B5EF4-FFF2-40B4-BE49-F238E27FC236}">
                <a16:creationId xmlns:a16="http://schemas.microsoft.com/office/drawing/2014/main" id="{38D79C0C-C5CB-4B47-9613-C91EEF53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735772"/>
            <a:ext cx="3790013" cy="159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0E09D7-CD87-0B4E-B914-D27A6904E308}"/>
              </a:ext>
            </a:extLst>
          </p:cNvPr>
          <p:cNvSpPr txBox="1"/>
          <p:nvPr/>
        </p:nvSpPr>
        <p:spPr>
          <a:xfrm>
            <a:off x="1095530" y="6183851"/>
            <a:ext cx="281815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-based systems such as MacOS (more related to FreeBSD) and Linux (e.g., the Ubuntu distros many of you are running)</a:t>
            </a:r>
          </a:p>
        </p:txBody>
      </p:sp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Thanks: Mark Groves (Microsoft), </a:t>
            </a:r>
            <a:r>
              <a:rPr lang="en-US" dirty="0" err="1">
                <a:solidFill>
                  <a:schemeClr val="tx2"/>
                </a:solidFill>
              </a:rPr>
              <a:t>Ilan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Biala</a:t>
            </a:r>
            <a:r>
              <a:rPr lang="en-US" dirty="0">
                <a:solidFill>
                  <a:schemeClr val="tx2"/>
                </a:solidFill>
              </a:rPr>
              <a:t> &amp; Aaron </a:t>
            </a:r>
            <a:r>
              <a:rPr lang="en-US" dirty="0" err="1">
                <a:solidFill>
                  <a:schemeClr val="tx2"/>
                </a:solidFill>
              </a:rPr>
              <a:t>Perley</a:t>
            </a:r>
            <a:r>
              <a:rPr lang="en-US" dirty="0">
                <a:solidFill>
                  <a:schemeClr val="tx2"/>
                </a:solidFill>
              </a:rPr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5FDC5E-9372-104D-86CF-B8D20B323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76"/>
          <a:stretch/>
        </p:blipFill>
        <p:spPr bwMode="auto">
          <a:xfrm>
            <a:off x="0" y="3814997"/>
            <a:ext cx="11999626" cy="3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3027" y="624681"/>
            <a:ext cx="6096345" cy="5608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2971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1200" y="5408388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4076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36581" y="2323476"/>
            <a:ext cx="5047001" cy="1200329"/>
            <a:chOff x="3203551" y="2323475"/>
            <a:chExt cx="4681275" cy="1200329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(Default branch is called “master”; your first commit will be on this branch.  Starting October 1, 2020, this will be called “main” on GitHub.)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5752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4661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5765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7439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648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752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248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7352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7352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7439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46" y="1939717"/>
            <a:ext cx="10953187" cy="352541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7352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086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96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32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6088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8190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086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96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32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6088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8190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4181622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40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261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97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6335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7439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248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397502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835160" y="3873502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94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914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251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7988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9092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7890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54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2756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92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594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30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400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737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257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94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076004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096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2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934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70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7924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8994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1379" y="4212236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 services</a:t>
            </a:r>
            <a:r>
              <a:rPr lang="en-US" dirty="0"/>
              <a:t>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r>
              <a:rPr lang="en-US" dirty="0"/>
              <a:t>Lots of big projects (e.g., Python, Bootstrap, Angular, D3, node, Django, Visual Studio)</a:t>
            </a:r>
          </a:p>
          <a:p>
            <a:r>
              <a:rPr lang="en-US" dirty="0"/>
              <a:t>Lots of ridiculously awesome/“awesome” projects (e.g., </a:t>
            </a:r>
            <a:r>
              <a:rPr lang="en-US" dirty="0">
                <a:hlinkClick r:id="rId2"/>
              </a:rPr>
              <a:t>https://github.com/maxbbraun/trump2cash</a:t>
            </a:r>
            <a:r>
              <a:rPr lang="en-US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698385" y="689365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2FF89FC-66C2-E142-AA69-C749E375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90" y="-247338"/>
            <a:ext cx="12057520" cy="723843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00489" y="764426"/>
            <a:ext cx="574623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“Social coding” – Pros and Cons, public vs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20059" y="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49491" y="5228025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88706" y="5228026"/>
            <a:ext cx="2654524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46717" y="3350861"/>
            <a:ext cx="4497846" cy="3262950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373563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1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1" y="2783768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6208691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9574" y="1627830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8616" y="1422171"/>
            <a:ext cx="6594047" cy="307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>
            <a:normAutofit/>
          </a:bodyPr>
          <a:lstStyle/>
          <a:p>
            <a:r>
              <a:rPr lang="en-US"/>
              <a:t>Local Database of Versions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332157"/>
            <a:ext cx="10160000" cy="1794006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/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152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2152561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323" y="2124630"/>
            <a:ext cx="5103626" cy="30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</p:spPr>
        <p:txBody>
          <a:bodyPr>
            <a:normAutofit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752600"/>
            <a:ext cx="5214079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16096</TotalTime>
  <Words>3056</Words>
  <Application>Microsoft Macintosh PowerPoint</Application>
  <PresentationFormat>Widescreen</PresentationFormat>
  <Paragraphs>507</Paragraphs>
  <Slides>50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The Data LifeCycle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 – Pros and Cons, public vs private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2022</cp:revision>
  <cp:lastPrinted>2019-09-11T18:15:05Z</cp:lastPrinted>
  <dcterms:created xsi:type="dcterms:W3CDTF">2013-03-05T15:39:19Z</dcterms:created>
  <dcterms:modified xsi:type="dcterms:W3CDTF">2021-09-21T04:08:09Z</dcterms:modified>
</cp:coreProperties>
</file>